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96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kstvak 15"/>
          <p:cNvSpPr txBox="1"/>
          <p:nvPr/>
        </p:nvSpPr>
        <p:spPr>
          <a:xfrm>
            <a:off x="45719" y="961869"/>
            <a:ext cx="12097513" cy="1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Waarom zijn er zoveel </a:t>
            </a:r>
            <a:br/>
            <a:r>
              <a:t>verschillende dialecten?</a:t>
            </a:r>
          </a:p>
        </p:txBody>
      </p:sp>
      <p:pic>
        <p:nvPicPr>
          <p:cNvPr id="155" name="Afbeelding 1" descr="Afbeelding 1"/>
          <p:cNvPicPr>
            <a:picLocks noChangeAspect="1"/>
          </p:cNvPicPr>
          <p:nvPr/>
        </p:nvPicPr>
        <p:blipFill>
          <a:blip r:embed="rId3"/>
          <a:srcRect l="449" t="22307" r="4743" b="25129"/>
          <a:stretch>
            <a:fillRect/>
          </a:stretch>
        </p:blipFill>
        <p:spPr>
          <a:xfrm>
            <a:off x="2127735" y="2690452"/>
            <a:ext cx="7965831" cy="3312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kstvak 15"/>
          <p:cNvSpPr txBox="1"/>
          <p:nvPr/>
        </p:nvSpPr>
        <p:spPr>
          <a:xfrm>
            <a:off x="45719" y="2630031"/>
            <a:ext cx="12097513" cy="1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Wordt er tegenwoordig </a:t>
            </a:r>
            <a:br/>
            <a:r>
              <a:t>nog veel dialect gesproken?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Afbeelding 1" descr="Afbeelding 1"/>
          <p:cNvPicPr>
            <a:picLocks noChangeAspect="1"/>
          </p:cNvPicPr>
          <p:nvPr/>
        </p:nvPicPr>
        <p:blipFill>
          <a:blip r:embed="rId3"/>
          <a:srcRect t="49104"/>
          <a:stretch>
            <a:fillRect/>
          </a:stretch>
        </p:blipFill>
        <p:spPr>
          <a:xfrm>
            <a:off x="5902799" y="1714844"/>
            <a:ext cx="4851123" cy="147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Afbeelding 5" descr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26" y="982365"/>
            <a:ext cx="3764950" cy="2872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fbeelding 6" descr="Afbeelding 6"/>
          <p:cNvPicPr>
            <a:picLocks noChangeAspect="1"/>
          </p:cNvPicPr>
          <p:nvPr/>
        </p:nvPicPr>
        <p:blipFill>
          <a:blip r:embed="rId5"/>
          <a:srcRect l="25333" t="14444" r="26666" b="16666"/>
          <a:stretch>
            <a:fillRect/>
          </a:stretch>
        </p:blipFill>
        <p:spPr>
          <a:xfrm>
            <a:off x="2314427" y="4108360"/>
            <a:ext cx="2421186" cy="173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Afbeelding 2" descr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275" y="3622433"/>
            <a:ext cx="3750315" cy="2426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Afbeelding 8" descr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" y="-210075"/>
            <a:ext cx="12191981" cy="8125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Afbeelding 2" descr="Afbeelding 2"/>
          <p:cNvPicPr>
            <a:picLocks noChangeAspect="1"/>
          </p:cNvPicPr>
          <p:nvPr/>
        </p:nvPicPr>
        <p:blipFill>
          <a:blip r:embed="rId3"/>
          <a:srcRect l="23323" r="6816"/>
          <a:stretch>
            <a:fillRect/>
          </a:stretch>
        </p:blipFill>
        <p:spPr>
          <a:xfrm>
            <a:off x="3453214" y="2742482"/>
            <a:ext cx="1510216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Afbeelding 3" descr="Afbeelding 3"/>
          <p:cNvPicPr>
            <a:picLocks noChangeAspect="1"/>
          </p:cNvPicPr>
          <p:nvPr/>
        </p:nvPicPr>
        <p:blipFill>
          <a:blip r:embed="rId4"/>
          <a:srcRect l="16934" r="8112"/>
          <a:stretch>
            <a:fillRect/>
          </a:stretch>
        </p:blipFill>
        <p:spPr>
          <a:xfrm>
            <a:off x="7249452" y="2744272"/>
            <a:ext cx="1434533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hthoek 7"/>
          <p:cNvSpPr/>
          <p:nvPr/>
        </p:nvSpPr>
        <p:spPr>
          <a:xfrm>
            <a:off x="3464123" y="2733541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hthoek 12"/>
          <p:cNvSpPr/>
          <p:nvPr/>
        </p:nvSpPr>
        <p:spPr>
          <a:xfrm>
            <a:off x="7248380" y="2731392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Tekstvak 1"/>
          <p:cNvSpPr txBox="1"/>
          <p:nvPr/>
        </p:nvSpPr>
        <p:spPr>
          <a:xfrm>
            <a:off x="2517060" y="4315216"/>
            <a:ext cx="3347702" cy="1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Ons pap en </a:t>
            </a:r>
            <a:br/>
            <a:r>
              <a:t>ons mam wel</a:t>
            </a:r>
          </a:p>
        </p:txBody>
      </p:sp>
      <p:sp>
        <p:nvSpPr>
          <p:cNvPr id="175" name="Tekstvak 5"/>
          <p:cNvSpPr txBox="1"/>
          <p:nvPr/>
        </p:nvSpPr>
        <p:spPr>
          <a:xfrm>
            <a:off x="45719" y="1041056"/>
            <a:ext cx="1209751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Praten ze bij jou thuis Bèrgs?</a:t>
            </a:r>
          </a:p>
        </p:txBody>
      </p:sp>
      <p:sp>
        <p:nvSpPr>
          <p:cNvPr id="176" name="Tekstvak 6"/>
          <p:cNvSpPr txBox="1"/>
          <p:nvPr/>
        </p:nvSpPr>
        <p:spPr>
          <a:xfrm>
            <a:off x="6314713" y="4319332"/>
            <a:ext cx="3347702" cy="1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Mijn </a:t>
            </a:r>
            <a:br/>
            <a:r>
              <a:t>ouders niet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kstvak 15"/>
          <p:cNvSpPr txBox="1"/>
          <p:nvPr/>
        </p:nvSpPr>
        <p:spPr>
          <a:xfrm>
            <a:off x="45719" y="2630031"/>
            <a:ext cx="12097513" cy="1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Het komt altijd een beetje dom over, </a:t>
            </a:r>
            <a:br/>
            <a:r>
              <a:t>als mensen dialect praten…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-20644"/>
            <a:ext cx="4996066" cy="687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kstvak 6"/>
          <p:cNvSpPr txBox="1"/>
          <p:nvPr/>
        </p:nvSpPr>
        <p:spPr>
          <a:xfrm>
            <a:off x="5648031" y="1519709"/>
            <a:ext cx="5510871" cy="234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5200" b="1">
                <a:solidFill>
                  <a:srgbClr val="FFFFFF"/>
                </a:solidFill>
              </a:defRPr>
            </a:pPr>
            <a:r>
              <a:t>Van Bèrgs proate </a:t>
            </a:r>
          </a:p>
          <a:p>
            <a:pPr algn="r">
              <a:defRPr sz="5200" b="1">
                <a:solidFill>
                  <a:srgbClr val="FFFFFF"/>
                </a:solidFill>
              </a:defRPr>
            </a:pPr>
            <a:r>
              <a:t>worde kèèj slim, jonge!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187" name="Tekstvak 1"/>
          <p:cNvSpPr txBox="1"/>
          <p:nvPr/>
        </p:nvSpPr>
        <p:spPr>
          <a:xfrm>
            <a:off x="658021" y="2901347"/>
            <a:ext cx="2422519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Delulu</a:t>
            </a:r>
          </a:p>
        </p:txBody>
      </p:sp>
      <p:sp>
        <p:nvSpPr>
          <p:cNvPr id="188" name="Tekstvak 3"/>
          <p:cNvSpPr txBox="1"/>
          <p:nvPr/>
        </p:nvSpPr>
        <p:spPr>
          <a:xfrm>
            <a:off x="4282683" y="2905466"/>
            <a:ext cx="2422518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Fantast</a:t>
            </a:r>
          </a:p>
        </p:txBody>
      </p:sp>
      <p:sp>
        <p:nvSpPr>
          <p:cNvPr id="189" name="Tekstvak 5"/>
          <p:cNvSpPr txBox="1"/>
          <p:nvPr/>
        </p:nvSpPr>
        <p:spPr>
          <a:xfrm>
            <a:off x="7919691" y="2915764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Waus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  <p:bldP spid="189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193" name="Tekstvak 1"/>
          <p:cNvSpPr txBox="1"/>
          <p:nvPr/>
        </p:nvSpPr>
        <p:spPr>
          <a:xfrm>
            <a:off x="658021" y="3185549"/>
            <a:ext cx="2700546" cy="234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200" b="1">
                <a:solidFill>
                  <a:srgbClr val="FFD966"/>
                </a:solidFill>
              </a:defRPr>
            </a:pPr>
            <a:r>
              <a:t>Main</a:t>
            </a:r>
            <a:br/>
            <a:r>
              <a:t>character energy</a:t>
            </a:r>
          </a:p>
        </p:txBody>
      </p:sp>
      <p:sp>
        <p:nvSpPr>
          <p:cNvPr id="194" name="Tekstvak 3"/>
          <p:cNvSpPr txBox="1"/>
          <p:nvPr/>
        </p:nvSpPr>
        <p:spPr>
          <a:xfrm>
            <a:off x="4282683" y="2905466"/>
            <a:ext cx="3023868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Verwaand</a:t>
            </a:r>
          </a:p>
        </p:txBody>
      </p:sp>
      <p:sp>
        <p:nvSpPr>
          <p:cNvPr id="195" name="Tekstvak 5"/>
          <p:cNvSpPr txBox="1"/>
          <p:nvPr/>
        </p:nvSpPr>
        <p:spPr>
          <a:xfrm>
            <a:off x="7919691" y="2915764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Strêêlek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animBg="1" advAuto="0"/>
      <p:bldP spid="194" grpId="2" animBg="1" advAuto="0"/>
      <p:bldP spid="195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199" name="Tekstvak 1"/>
          <p:cNvSpPr txBox="1"/>
          <p:nvPr/>
        </p:nvSpPr>
        <p:spPr>
          <a:xfrm>
            <a:off x="658021" y="2901347"/>
            <a:ext cx="2422519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Cringe</a:t>
            </a:r>
          </a:p>
        </p:txBody>
      </p:sp>
      <p:sp>
        <p:nvSpPr>
          <p:cNvPr id="200" name="Tekstvak 3"/>
          <p:cNvSpPr txBox="1"/>
          <p:nvPr/>
        </p:nvSpPr>
        <p:spPr>
          <a:xfrm>
            <a:off x="4282683" y="2905466"/>
            <a:ext cx="2422518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Gênant</a:t>
            </a:r>
          </a:p>
        </p:txBody>
      </p:sp>
      <p:sp>
        <p:nvSpPr>
          <p:cNvPr id="201" name="Tekstvak 5"/>
          <p:cNvSpPr txBox="1"/>
          <p:nvPr/>
        </p:nvSpPr>
        <p:spPr>
          <a:xfrm>
            <a:off x="7919691" y="2915764"/>
            <a:ext cx="2422518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Vur lul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kstvak 5"/>
          <p:cNvSpPr txBox="1"/>
          <p:nvPr/>
        </p:nvSpPr>
        <p:spPr>
          <a:xfrm>
            <a:off x="45719" y="781563"/>
            <a:ext cx="12097513" cy="101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Even voorstellen…</a:t>
            </a:r>
          </a:p>
        </p:txBody>
      </p:sp>
      <p:pic>
        <p:nvPicPr>
          <p:cNvPr id="100" name="Afbeelding 6" descr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068" y="1879598"/>
            <a:ext cx="3026499" cy="36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Afbeelding 8" descr="Afbeelding 8"/>
          <p:cNvPicPr>
            <a:picLocks noChangeAspect="1"/>
          </p:cNvPicPr>
          <p:nvPr/>
        </p:nvPicPr>
        <p:blipFill>
          <a:blip r:embed="rId4"/>
          <a:srcRect l="39550" t="3517" r="17912" b="20555"/>
          <a:stretch>
            <a:fillRect/>
          </a:stretch>
        </p:blipFill>
        <p:spPr>
          <a:xfrm>
            <a:off x="6473163" y="1866900"/>
            <a:ext cx="3026499" cy="36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kstvak 10"/>
          <p:cNvSpPr txBox="1"/>
          <p:nvPr/>
        </p:nvSpPr>
        <p:spPr>
          <a:xfrm>
            <a:off x="2806788" y="5455163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Riny</a:t>
            </a:r>
          </a:p>
        </p:txBody>
      </p:sp>
      <p:sp>
        <p:nvSpPr>
          <p:cNvPr id="103" name="Tekstvak 11"/>
          <p:cNvSpPr txBox="1"/>
          <p:nvPr/>
        </p:nvSpPr>
        <p:spPr>
          <a:xfrm>
            <a:off x="6515187" y="5455163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Dick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205" name="Tekstvak 1"/>
          <p:cNvSpPr txBox="1"/>
          <p:nvPr/>
        </p:nvSpPr>
        <p:spPr>
          <a:xfrm>
            <a:off x="658021" y="3185549"/>
            <a:ext cx="2700546" cy="234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FFD966"/>
                </a:solidFill>
              </a:defRPr>
            </a:lvl1pPr>
          </a:lstStyle>
          <a:p>
            <a:r>
              <a:t>Non playing character</a:t>
            </a:r>
          </a:p>
        </p:txBody>
      </p:sp>
      <p:sp>
        <p:nvSpPr>
          <p:cNvPr id="206" name="Tekstvak 3"/>
          <p:cNvSpPr txBox="1"/>
          <p:nvPr/>
        </p:nvSpPr>
        <p:spPr>
          <a:xfrm>
            <a:off x="4282683" y="3189670"/>
            <a:ext cx="3023868" cy="15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5200" b="1">
                <a:solidFill>
                  <a:srgbClr val="FFD966"/>
                </a:solidFill>
              </a:defRPr>
            </a:pPr>
            <a:r>
              <a:t>Kleurloos</a:t>
            </a:r>
          </a:p>
          <a:p>
            <a:pPr>
              <a:defRPr sz="5200" b="1">
                <a:solidFill>
                  <a:srgbClr val="FFD966"/>
                </a:solidFill>
              </a:defRPr>
            </a:pPr>
            <a:r>
              <a:t>persoon</a:t>
            </a:r>
          </a:p>
        </p:txBody>
      </p:sp>
      <p:sp>
        <p:nvSpPr>
          <p:cNvPr id="207" name="Tekstvak 5"/>
          <p:cNvSpPr txBox="1"/>
          <p:nvPr/>
        </p:nvSpPr>
        <p:spPr>
          <a:xfrm>
            <a:off x="7919691" y="2915764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Zibbedeeske</a:t>
            </a:r>
          </a:p>
        </p:txBody>
      </p:sp>
      <p:sp>
        <p:nvSpPr>
          <p:cNvPr id="208" name="Tekstvak 4"/>
          <p:cNvSpPr txBox="1"/>
          <p:nvPr/>
        </p:nvSpPr>
        <p:spPr>
          <a:xfrm>
            <a:off x="7916148" y="3961286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Soek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6" grpId="2" animBg="1" advAuto="0"/>
      <p:bldP spid="207" grpId="3" animBg="1" advAuto="0"/>
      <p:bldP spid="208" grpId="4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212" name="Tekstvak 1"/>
          <p:cNvSpPr txBox="1"/>
          <p:nvPr/>
        </p:nvSpPr>
        <p:spPr>
          <a:xfrm>
            <a:off x="658021" y="3185549"/>
            <a:ext cx="2700546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FFD966"/>
                </a:solidFill>
              </a:defRPr>
            </a:lvl1pPr>
          </a:lstStyle>
          <a:p>
            <a:r>
              <a:t>Rizzler</a:t>
            </a:r>
          </a:p>
        </p:txBody>
      </p:sp>
      <p:sp>
        <p:nvSpPr>
          <p:cNvPr id="213" name="Tekstvak 3"/>
          <p:cNvSpPr txBox="1"/>
          <p:nvPr/>
        </p:nvSpPr>
        <p:spPr>
          <a:xfrm>
            <a:off x="4282683" y="3189670"/>
            <a:ext cx="3023868" cy="234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FFD966"/>
                </a:solidFill>
              </a:defRPr>
            </a:lvl1pPr>
          </a:lstStyle>
          <a:p>
            <a:r>
              <a:t>Iemand met veel charisma</a:t>
            </a:r>
          </a:p>
        </p:txBody>
      </p:sp>
      <p:sp>
        <p:nvSpPr>
          <p:cNvPr id="214" name="Tekstvak 5"/>
          <p:cNvSpPr txBox="1"/>
          <p:nvPr/>
        </p:nvSpPr>
        <p:spPr>
          <a:xfrm>
            <a:off x="7919691" y="2915764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Sjansbal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animBg="1" advAuto="0"/>
      <p:bldP spid="213" grpId="2" animBg="1" advAuto="0"/>
      <p:bldP spid="214" grpId="3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Tekstvak 6"/>
          <p:cNvSpPr txBox="1"/>
          <p:nvPr/>
        </p:nvSpPr>
        <p:spPr>
          <a:xfrm>
            <a:off x="653900" y="530906"/>
            <a:ext cx="11169045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GenZ:			NL:				Bèrgs:</a:t>
            </a:r>
          </a:p>
        </p:txBody>
      </p:sp>
      <p:sp>
        <p:nvSpPr>
          <p:cNvPr id="218" name="Tekstvak 1"/>
          <p:cNvSpPr txBox="1"/>
          <p:nvPr/>
        </p:nvSpPr>
        <p:spPr>
          <a:xfrm>
            <a:off x="658021" y="3185549"/>
            <a:ext cx="2700546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FFD966"/>
                </a:solidFill>
              </a:defRPr>
            </a:lvl1pPr>
          </a:lstStyle>
          <a:p>
            <a:r>
              <a:t>Gyat</a:t>
            </a:r>
          </a:p>
        </p:txBody>
      </p:sp>
      <p:sp>
        <p:nvSpPr>
          <p:cNvPr id="219" name="Tekstvak 3"/>
          <p:cNvSpPr txBox="1"/>
          <p:nvPr/>
        </p:nvSpPr>
        <p:spPr>
          <a:xfrm>
            <a:off x="4282683" y="3189670"/>
            <a:ext cx="3023868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200" b="1">
                <a:solidFill>
                  <a:srgbClr val="FFD966"/>
                </a:solidFill>
              </a:defRPr>
            </a:lvl1pPr>
          </a:lstStyle>
          <a:p>
            <a:r>
              <a:t>Kont</a:t>
            </a:r>
          </a:p>
        </p:txBody>
      </p:sp>
      <p:sp>
        <p:nvSpPr>
          <p:cNvPr id="220" name="Tekstvak 5"/>
          <p:cNvSpPr txBox="1"/>
          <p:nvPr/>
        </p:nvSpPr>
        <p:spPr>
          <a:xfrm>
            <a:off x="7919691" y="2915764"/>
            <a:ext cx="3767330" cy="74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Bats</a:t>
            </a:r>
          </a:p>
        </p:txBody>
      </p:sp>
      <p:sp>
        <p:nvSpPr>
          <p:cNvPr id="221" name="Tekstvak 4"/>
          <p:cNvSpPr txBox="1"/>
          <p:nvPr/>
        </p:nvSpPr>
        <p:spPr>
          <a:xfrm>
            <a:off x="7916150" y="3762824"/>
            <a:ext cx="3767330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Broaj</a:t>
            </a:r>
          </a:p>
        </p:txBody>
      </p:sp>
      <p:sp>
        <p:nvSpPr>
          <p:cNvPr id="222" name="Tekstvak 7"/>
          <p:cNvSpPr txBox="1"/>
          <p:nvPr/>
        </p:nvSpPr>
        <p:spPr>
          <a:xfrm>
            <a:off x="7919702" y="4666591"/>
            <a:ext cx="3767330" cy="74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lvl1pPr>
          </a:lstStyle>
          <a:p>
            <a:r>
              <a:t>Batterêêj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19" grpId="2" animBg="1" advAuto="0"/>
      <p:bldP spid="220" grpId="3" animBg="1" advAuto="0"/>
      <p:bldP spid="221" grpId="4" animBg="1" advAuto="0"/>
      <p:bldP spid="222" grpId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kstvak 15"/>
          <p:cNvSpPr txBox="1"/>
          <p:nvPr/>
        </p:nvSpPr>
        <p:spPr>
          <a:xfrm>
            <a:off x="45719" y="1097788"/>
            <a:ext cx="12097513" cy="1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Wat gaan we de komende weken </a:t>
            </a:r>
            <a:br/>
            <a:r>
              <a:t>doen bij Bèrgs in de Klas?</a:t>
            </a:r>
          </a:p>
        </p:txBody>
      </p:sp>
      <p:sp>
        <p:nvSpPr>
          <p:cNvPr id="226" name="Tekstvak 2"/>
          <p:cNvSpPr txBox="1"/>
          <p:nvPr/>
        </p:nvSpPr>
        <p:spPr>
          <a:xfrm>
            <a:off x="33019" y="2939288"/>
            <a:ext cx="12097513" cy="89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Leren we Bèrgs praten?</a:t>
            </a:r>
          </a:p>
        </p:txBody>
      </p:sp>
      <p:sp>
        <p:nvSpPr>
          <p:cNvPr id="227" name="Tekstvak 3"/>
          <p:cNvSpPr txBox="1"/>
          <p:nvPr/>
        </p:nvSpPr>
        <p:spPr>
          <a:xfrm>
            <a:off x="33019" y="3853688"/>
            <a:ext cx="12097513" cy="89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Leren we Bèrgs verstaan?</a:t>
            </a:r>
          </a:p>
        </p:txBody>
      </p:sp>
      <p:sp>
        <p:nvSpPr>
          <p:cNvPr id="228" name="Tekstvak 5"/>
          <p:cNvSpPr txBox="1"/>
          <p:nvPr/>
        </p:nvSpPr>
        <p:spPr>
          <a:xfrm>
            <a:off x="33019" y="4780788"/>
            <a:ext cx="12097513" cy="89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Leren we ook Bèrgs schrijven?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ekstvak 6"/>
          <p:cNvSpPr txBox="1"/>
          <p:nvPr/>
        </p:nvSpPr>
        <p:spPr>
          <a:xfrm>
            <a:off x="7573709" y="1056068"/>
            <a:ext cx="3636702" cy="41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pPr>
            <a:r>
              <a:t>Wordt </a:t>
            </a:r>
            <a:br/>
            <a:r>
              <a:t>jouw klas</a:t>
            </a:r>
          </a:p>
          <a:p>
            <a:pPr algn="ctr"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pPr>
            <a:r>
              <a:t>kampioen</a:t>
            </a:r>
          </a:p>
          <a:p>
            <a:pPr algn="ctr">
              <a:lnSpc>
                <a:spcPct val="150000"/>
              </a:lnSpc>
              <a:defRPr sz="5200" b="1">
                <a:solidFill>
                  <a:srgbClr val="FFD966"/>
                </a:solidFill>
              </a:defRPr>
            </a:pPr>
            <a:r>
              <a:t>Bèrgs?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Tekstvak 1"/>
          <p:cNvSpPr txBox="1"/>
          <p:nvPr/>
        </p:nvSpPr>
        <p:spPr>
          <a:xfrm>
            <a:off x="45719" y="2549708"/>
            <a:ext cx="12097513" cy="1583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‘n schôn stukske poëzie</a:t>
            </a:r>
            <a:br/>
            <a:r>
              <a:t>dur Riny de Witte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kstvak 15"/>
          <p:cNvSpPr txBox="1"/>
          <p:nvPr/>
        </p:nvSpPr>
        <p:spPr>
          <a:xfrm>
            <a:off x="58598" y="2290312"/>
            <a:ext cx="12097513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Houdoe wanne!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Afbeelding 2" descr="Afbeelding 2"/>
          <p:cNvPicPr>
            <a:picLocks noChangeAspect="1"/>
          </p:cNvPicPr>
          <p:nvPr/>
        </p:nvPicPr>
        <p:blipFill>
          <a:blip r:embed="rId3"/>
          <a:srcRect l="23323" r="6816"/>
          <a:stretch>
            <a:fillRect/>
          </a:stretch>
        </p:blipFill>
        <p:spPr>
          <a:xfrm>
            <a:off x="3848637" y="2987182"/>
            <a:ext cx="1510217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Afbeelding 3" descr="Afbeelding 3"/>
          <p:cNvPicPr>
            <a:picLocks noChangeAspect="1"/>
          </p:cNvPicPr>
          <p:nvPr/>
        </p:nvPicPr>
        <p:blipFill>
          <a:blip r:embed="rId4"/>
          <a:srcRect l="16934" r="8112"/>
          <a:stretch>
            <a:fillRect/>
          </a:stretch>
        </p:blipFill>
        <p:spPr>
          <a:xfrm>
            <a:off x="6730465" y="2988972"/>
            <a:ext cx="1434534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hthoek 7"/>
          <p:cNvSpPr/>
          <p:nvPr/>
        </p:nvSpPr>
        <p:spPr>
          <a:xfrm>
            <a:off x="3859546" y="2978242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9" name="Rechthoek 12"/>
          <p:cNvSpPr/>
          <p:nvPr/>
        </p:nvSpPr>
        <p:spPr>
          <a:xfrm>
            <a:off x="6729393" y="2976093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ekstvak 13"/>
          <p:cNvSpPr txBox="1"/>
          <p:nvPr/>
        </p:nvSpPr>
        <p:spPr>
          <a:xfrm>
            <a:off x="3012852" y="4386212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Ja</a:t>
            </a:r>
          </a:p>
        </p:txBody>
      </p:sp>
      <p:sp>
        <p:nvSpPr>
          <p:cNvPr id="111" name="Tekstvak 14"/>
          <p:cNvSpPr txBox="1"/>
          <p:nvPr/>
        </p:nvSpPr>
        <p:spPr>
          <a:xfrm>
            <a:off x="5921328" y="4371185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Nee</a:t>
            </a:r>
          </a:p>
        </p:txBody>
      </p:sp>
      <p:sp>
        <p:nvSpPr>
          <p:cNvPr id="112" name="Tekstvak 15"/>
          <p:cNvSpPr txBox="1"/>
          <p:nvPr/>
        </p:nvSpPr>
        <p:spPr>
          <a:xfrm>
            <a:off x="-18676" y="1260000"/>
            <a:ext cx="1209751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Is Bèrgs een taal?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Afbeelding 2" descr="Afbeelding 2"/>
          <p:cNvPicPr>
            <a:picLocks noChangeAspect="1"/>
          </p:cNvPicPr>
          <p:nvPr/>
        </p:nvPicPr>
        <p:blipFill>
          <a:blip r:embed="rId3"/>
          <a:srcRect l="23323" r="6816"/>
          <a:stretch>
            <a:fillRect/>
          </a:stretch>
        </p:blipFill>
        <p:spPr>
          <a:xfrm>
            <a:off x="3848637" y="2987182"/>
            <a:ext cx="1510217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Afbeelding 3" descr="Afbeelding 3"/>
          <p:cNvPicPr>
            <a:picLocks noChangeAspect="1"/>
          </p:cNvPicPr>
          <p:nvPr/>
        </p:nvPicPr>
        <p:blipFill>
          <a:blip r:embed="rId4"/>
          <a:srcRect l="16934" r="8112"/>
          <a:stretch>
            <a:fillRect/>
          </a:stretch>
        </p:blipFill>
        <p:spPr>
          <a:xfrm>
            <a:off x="6730465" y="2988972"/>
            <a:ext cx="1434534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hthoek 7"/>
          <p:cNvSpPr/>
          <p:nvPr/>
        </p:nvSpPr>
        <p:spPr>
          <a:xfrm>
            <a:off x="3859546" y="2978242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Rechthoek 12"/>
          <p:cNvSpPr/>
          <p:nvPr/>
        </p:nvSpPr>
        <p:spPr>
          <a:xfrm>
            <a:off x="6729393" y="2976093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Tekstvak 13"/>
          <p:cNvSpPr txBox="1"/>
          <p:nvPr/>
        </p:nvSpPr>
        <p:spPr>
          <a:xfrm>
            <a:off x="3012852" y="4386212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Dialect</a:t>
            </a:r>
          </a:p>
        </p:txBody>
      </p:sp>
      <p:sp>
        <p:nvSpPr>
          <p:cNvPr id="120" name="Tekstvak 14"/>
          <p:cNvSpPr txBox="1"/>
          <p:nvPr/>
        </p:nvSpPr>
        <p:spPr>
          <a:xfrm>
            <a:off x="5921328" y="4371185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Nederlands</a:t>
            </a:r>
          </a:p>
        </p:txBody>
      </p:sp>
      <p:sp>
        <p:nvSpPr>
          <p:cNvPr id="121" name="Tekstvak 15"/>
          <p:cNvSpPr txBox="1"/>
          <p:nvPr/>
        </p:nvSpPr>
        <p:spPr>
          <a:xfrm>
            <a:off x="45719" y="1260000"/>
            <a:ext cx="12097513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Wat was er eerder?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officeArt object" descr="officeArt obje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34" y="607881"/>
            <a:ext cx="5540885" cy="56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vaal 8"/>
          <p:cNvSpPr/>
          <p:nvPr/>
        </p:nvSpPr>
        <p:spPr>
          <a:xfrm rot="20879817">
            <a:off x="5493580" y="3797532"/>
            <a:ext cx="2620110" cy="1301263"/>
          </a:xfrm>
          <a:prstGeom prst="ellipse">
            <a:avLst/>
          </a:prstGeom>
          <a:ln w="635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kstvak 2"/>
          <p:cNvSpPr txBox="1"/>
          <p:nvPr/>
        </p:nvSpPr>
        <p:spPr>
          <a:xfrm>
            <a:off x="45719" y="781563"/>
            <a:ext cx="12097513" cy="840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Ge kunt de groete uit Brabant krijge!</a:t>
            </a:r>
          </a:p>
        </p:txBody>
      </p:sp>
      <p:pic>
        <p:nvPicPr>
          <p:cNvPr id="129" name="Afbeelding 3" descr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69" y="2034314"/>
            <a:ext cx="6975231" cy="3923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fbeelding 2" descr="Afbeelding 2"/>
          <p:cNvPicPr>
            <a:picLocks noChangeAspect="1"/>
          </p:cNvPicPr>
          <p:nvPr/>
        </p:nvPicPr>
        <p:blipFill>
          <a:blip r:embed="rId3"/>
          <a:srcRect l="23323" r="6816"/>
          <a:stretch>
            <a:fillRect/>
          </a:stretch>
        </p:blipFill>
        <p:spPr>
          <a:xfrm>
            <a:off x="3848637" y="2987182"/>
            <a:ext cx="1510217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Afbeelding 3" descr="Afbeelding 3"/>
          <p:cNvPicPr>
            <a:picLocks noChangeAspect="1"/>
          </p:cNvPicPr>
          <p:nvPr/>
        </p:nvPicPr>
        <p:blipFill>
          <a:blip r:embed="rId4"/>
          <a:srcRect l="16934" r="8112"/>
          <a:stretch>
            <a:fillRect/>
          </a:stretch>
        </p:blipFill>
        <p:spPr>
          <a:xfrm>
            <a:off x="6730465" y="2988972"/>
            <a:ext cx="1434534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Rechthoek 7"/>
          <p:cNvSpPr/>
          <p:nvPr/>
        </p:nvSpPr>
        <p:spPr>
          <a:xfrm>
            <a:off x="3859546" y="2978242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hthoek 12"/>
          <p:cNvSpPr/>
          <p:nvPr/>
        </p:nvSpPr>
        <p:spPr>
          <a:xfrm>
            <a:off x="6729393" y="2976093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Tekstvak 13"/>
          <p:cNvSpPr txBox="1"/>
          <p:nvPr/>
        </p:nvSpPr>
        <p:spPr>
          <a:xfrm>
            <a:off x="3012852" y="4386212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Ja</a:t>
            </a:r>
          </a:p>
        </p:txBody>
      </p:sp>
      <p:sp>
        <p:nvSpPr>
          <p:cNvPr id="137" name="Tekstvak 14"/>
          <p:cNvSpPr txBox="1"/>
          <p:nvPr/>
        </p:nvSpPr>
        <p:spPr>
          <a:xfrm>
            <a:off x="5921328" y="4371185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Nee</a:t>
            </a:r>
          </a:p>
        </p:txBody>
      </p:sp>
      <p:sp>
        <p:nvSpPr>
          <p:cNvPr id="138" name="Tekstvak 15"/>
          <p:cNvSpPr txBox="1"/>
          <p:nvPr/>
        </p:nvSpPr>
        <p:spPr>
          <a:xfrm>
            <a:off x="45719" y="961869"/>
            <a:ext cx="12097513" cy="1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Praat iedereen in Brabant</a:t>
            </a:r>
            <a:br/>
            <a:r>
              <a:t>hetzelfde dialect?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Afbeelding 3" descr="Afbeelding 3"/>
          <p:cNvPicPr>
            <a:picLocks noChangeAspect="1"/>
          </p:cNvPicPr>
          <p:nvPr/>
        </p:nvPicPr>
        <p:blipFill>
          <a:blip r:embed="rId3"/>
          <a:srcRect b="23727"/>
          <a:stretch>
            <a:fillRect/>
          </a:stretch>
        </p:blipFill>
        <p:spPr>
          <a:xfrm>
            <a:off x="1925" y="-57046"/>
            <a:ext cx="12190056" cy="6966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Ovaal 5"/>
          <p:cNvSpPr/>
          <p:nvPr/>
        </p:nvSpPr>
        <p:spPr>
          <a:xfrm>
            <a:off x="7858093" y="2191141"/>
            <a:ext cx="386863" cy="386863"/>
          </a:xfrm>
          <a:prstGeom prst="ellipse">
            <a:avLst/>
          </a:prstGeom>
          <a:solidFill>
            <a:srgbClr val="C00000"/>
          </a:solidFill>
          <a:ln w="508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Tijdelijke aanduiding voor inhoud 4" descr="Tijdelijke aanduiding voor inhoud 4"/>
          <p:cNvPicPr>
            <a:picLocks noChangeAspect="1"/>
          </p:cNvPicPr>
          <p:nvPr/>
        </p:nvPicPr>
        <p:blipFill>
          <a:blip r:embed="rId2"/>
          <a:srcRect b="18"/>
          <a:stretch>
            <a:fillRect/>
          </a:stretch>
        </p:blipFill>
        <p:spPr>
          <a:xfrm>
            <a:off x="19" y="1282"/>
            <a:ext cx="12191981" cy="6856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Afbeelding 2" descr="Afbeelding 2"/>
          <p:cNvPicPr>
            <a:picLocks noChangeAspect="1"/>
          </p:cNvPicPr>
          <p:nvPr/>
        </p:nvPicPr>
        <p:blipFill>
          <a:blip r:embed="rId3"/>
          <a:srcRect l="23323" r="6816"/>
          <a:stretch>
            <a:fillRect/>
          </a:stretch>
        </p:blipFill>
        <p:spPr>
          <a:xfrm>
            <a:off x="3848637" y="2987182"/>
            <a:ext cx="1510217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Afbeelding 3" descr="Afbeelding 3"/>
          <p:cNvPicPr>
            <a:picLocks noChangeAspect="1"/>
          </p:cNvPicPr>
          <p:nvPr/>
        </p:nvPicPr>
        <p:blipFill>
          <a:blip r:embed="rId4"/>
          <a:srcRect l="16934" r="8112"/>
          <a:stretch>
            <a:fillRect/>
          </a:stretch>
        </p:blipFill>
        <p:spPr>
          <a:xfrm>
            <a:off x="6730465" y="2988972"/>
            <a:ext cx="1434534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hthoek 7"/>
          <p:cNvSpPr/>
          <p:nvPr/>
        </p:nvSpPr>
        <p:spPr>
          <a:xfrm>
            <a:off x="3859546" y="2978242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hthoek 12"/>
          <p:cNvSpPr/>
          <p:nvPr/>
        </p:nvSpPr>
        <p:spPr>
          <a:xfrm>
            <a:off x="6729393" y="2976093"/>
            <a:ext cx="1440001" cy="1440001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Tekstvak 13"/>
          <p:cNvSpPr txBox="1"/>
          <p:nvPr/>
        </p:nvSpPr>
        <p:spPr>
          <a:xfrm>
            <a:off x="3012852" y="4386212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Ja</a:t>
            </a:r>
          </a:p>
        </p:txBody>
      </p:sp>
      <p:sp>
        <p:nvSpPr>
          <p:cNvPr id="150" name="Tekstvak 14"/>
          <p:cNvSpPr txBox="1"/>
          <p:nvPr/>
        </p:nvSpPr>
        <p:spPr>
          <a:xfrm>
            <a:off x="5921328" y="4371185"/>
            <a:ext cx="2935059" cy="101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r>
              <a:t>Nee</a:t>
            </a:r>
          </a:p>
        </p:txBody>
      </p:sp>
      <p:sp>
        <p:nvSpPr>
          <p:cNvPr id="151" name="Tekstvak 15"/>
          <p:cNvSpPr txBox="1"/>
          <p:nvPr/>
        </p:nvSpPr>
        <p:spPr>
          <a:xfrm>
            <a:off x="45719" y="961869"/>
            <a:ext cx="12097513" cy="1583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Praatte vroeger iedereen </a:t>
            </a:r>
            <a:br/>
            <a:r>
              <a:t>in Bèrge hetzelfde dialect?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Breedbeeld</PresentationFormat>
  <Paragraphs>61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Heleen Regenspurg</dc:creator>
  <cp:lastModifiedBy>Heleen Regenspurg</cp:lastModifiedBy>
  <cp:revision>1</cp:revision>
  <dcterms:modified xsi:type="dcterms:W3CDTF">2025-04-11T05:41:27Z</dcterms:modified>
</cp:coreProperties>
</file>